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5" r:id="rId13"/>
    <p:sldId id="277" r:id="rId14"/>
    <p:sldId id="264" r:id="rId15"/>
    <p:sldId id="265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5"/>
  </p:normalViewPr>
  <p:slideViewPr>
    <p:cSldViewPr snapToGrid="0" snapToObjects="1">
      <p:cViewPr>
        <p:scale>
          <a:sx n="101" d="100"/>
          <a:sy n="101" d="100"/>
        </p:scale>
        <p:origin x="168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00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5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25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09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4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9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1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9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92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3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91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C12E-26E4-EF4E-81B5-9478CC566163}" type="datetimeFigureOut">
              <a:rPr kumimoji="1" lang="zh-CN" altLang="en-US" smtClean="0"/>
              <a:t>2017/6/26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0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5400" dirty="0" smtClean="0"/>
              <a:t>Hardness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and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compressed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index</a:t>
            </a:r>
            <a:endParaRPr kumimoji="1"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kumimoji="1" lang="en-US" altLang="zh-CN" dirty="0" smtClean="0"/>
              <a:t>6.26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7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76300"/>
                <a:ext cx="10515600" cy="5009357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Lemma: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a+k</a:t>
                </a:r>
                <a:r>
                  <a:rPr kumimoji="1" lang="en-US" altLang="zh-CN" dirty="0" smtClean="0"/>
                  <a:t>)-support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sequence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kumimoji="1"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a+m</a:t>
                </a:r>
                <a:r>
                  <a:rPr kumimoji="1" lang="en-US" altLang="zh-CN" dirty="0" smtClean="0"/>
                  <a:t>)-support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sequence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Theorem: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sequence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maximal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+m)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common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subsequence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err="1">
                    <a:latin typeface="Cambria Math" charset="0"/>
                    <a:ea typeface="Cambria Math" charset="0"/>
                    <a:cs typeface="Cambria Math" charset="0"/>
                  </a:rPr>
                  <a:t>iff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U’s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support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+m)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.</a:t>
                </a:r>
                <a:endParaRPr kumimoji="1" lang="zh-CN" altLang="en-US" dirty="0" smtClean="0"/>
              </a:p>
              <a:p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76300"/>
                <a:ext cx="10515600" cy="5009357"/>
              </a:xfrm>
              <a:blipFill rotWithShape="0">
                <a:blip r:embed="rId2"/>
                <a:stretch>
                  <a:fillRect l="-1043" t="-1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49682"/>
            <a:ext cx="5914312" cy="3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94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proof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4413" y="1543376"/>
            <a:ext cx="3896176" cy="2657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838200" y="905070"/>
                <a:ext cx="10515600" cy="4908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Theorem: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sequence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maximal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+m)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common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subsequence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err="1" smtClean="0">
                    <a:latin typeface="Cambria Math" charset="0"/>
                    <a:ea typeface="Cambria Math" charset="0"/>
                    <a:cs typeface="Cambria Math" charset="0"/>
                  </a:rPr>
                  <a:t>iff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U’s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support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kumimoji="1" lang="en-US" altLang="zh-CN" sz="2000" dirty="0">
                    <a:latin typeface="Cambria Math" charset="0"/>
                    <a:ea typeface="Cambria Math" charset="0"/>
                    <a:cs typeface="Cambria Math" charset="0"/>
                  </a:rPr>
                  <a:t>m)</a:t>
                </a:r>
                <a:r>
                  <a:rPr kumimoji="1" lang="zh-CN" altLang="en-US" sz="20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.</a:t>
                </a:r>
                <a:endParaRPr kumimoji="1" lang="zh-CN" altLang="en-US" sz="20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           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from</a:t>
                </a:r>
                <a:r>
                  <a:rPr kumimoji="1" lang="zh-CN" alt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definition.</a:t>
                </a:r>
                <a:endParaRPr kumimoji="1" lang="zh-CN" altLang="en-US" sz="20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            </a:t>
                </a: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05070"/>
                <a:ext cx="10515600" cy="4908000"/>
              </a:xfrm>
              <a:prstGeom prst="rect">
                <a:avLst/>
              </a:prstGeom>
              <a:blipFill rotWithShape="0">
                <a:blip r:embed="rId3"/>
                <a:stretch>
                  <a:fillRect l="-1043" t="-1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 rot="10800000">
            <a:off x="1184763" y="1751583"/>
            <a:ext cx="551063" cy="761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7792" y="2245404"/>
            <a:ext cx="4920008" cy="4305184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1182323" y="2134299"/>
            <a:ext cx="551063" cy="761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3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388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10515600" cy="5262563"/>
              </a:xfrm>
            </p:spPr>
            <p:txBody>
              <a:bodyPr/>
              <a:lstStyle/>
              <a:p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Theorem: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sequence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maximal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+m)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common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subsequence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err="1">
                    <a:latin typeface="Cambria Math" charset="0"/>
                    <a:ea typeface="Cambria Math" charset="0"/>
                    <a:cs typeface="Cambria Math" charset="0"/>
                  </a:rPr>
                  <a:t>iff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U’s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support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is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kumimoji="1" lang="en-US" altLang="zh-CN" dirty="0" err="1">
                    <a:latin typeface="Cambria Math" charset="0"/>
                    <a:ea typeface="Cambria Math" charset="0"/>
                    <a:cs typeface="Cambria Math" charset="0"/>
                  </a:rPr>
                  <a:t>+m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kumimoji="1"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.</a:t>
                </a:r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kumimoji="1" lang="en-US" altLang="zh-CN" dirty="0"/>
                  <a:t>Lemma: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maximal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dirty="0" err="1"/>
                  <a:t>a+k</a:t>
                </a:r>
                <a:r>
                  <a:rPr kumimoji="1" lang="en-US" altLang="zh-CN" dirty="0"/>
                  <a:t>)-support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sequence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kumimoji="1" lang="zh-CN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Then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maximal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dirty="0" err="1"/>
                  <a:t>a+m</a:t>
                </a:r>
                <a:r>
                  <a:rPr kumimoji="1" lang="en-US" altLang="zh-CN" dirty="0"/>
                  <a:t>)-support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sequence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 smtClean="0">
                    <a:ea typeface="Cambria Math" charset="0"/>
                    <a:cs typeface="Cambria Math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Sup>
                      <m:sSubSup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Then: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.</a:t>
                </a:r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10515600" cy="5262563"/>
              </a:xfrm>
              <a:blipFill rotWithShape="0">
                <a:blip r:embed="rId2"/>
                <a:stretch>
                  <a:fillRect l="-1217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42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Reduction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48434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p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.</a:t>
                </a:r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If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there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exists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polynomial-time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algorithm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to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count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the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number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of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maximal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common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subsequences,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then</a:t>
                </a:r>
                <a:r>
                  <a:rPr kumimoji="1"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 smtClean="0">
                    <a:latin typeface="Cambria Math" charset="0"/>
                    <a:ea typeface="Cambria Math" charset="0"/>
                    <a:cs typeface="Cambria Math" charset="0"/>
                  </a:rPr>
                  <a:t>|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computed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polynomial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time,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(F1,F2,</a:t>
                </a:r>
                <a:r>
                  <a:rPr kumimoji="1" lang="mr-IN" altLang="zh-CN" dirty="0" smtClean="0"/>
                  <a:t>…</a:t>
                </a:r>
                <a:r>
                  <a:rPr kumimoji="1" lang="en-US" altLang="zh-CN" dirty="0" smtClean="0"/>
                  <a:t>,</a:t>
                </a:r>
                <a:r>
                  <a:rPr kumimoji="1" lang="en-US" altLang="zh-CN" dirty="0" err="1" smtClean="0"/>
                  <a:t>Fm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computed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polynomial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time.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Corollary: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counting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𝑚𝑎𝑥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#P-complete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u="sng" dirty="0" smtClean="0"/>
                  <a:t>Lemma</a:t>
                </a:r>
                <a:r>
                  <a:rPr kumimoji="1" lang="en-US" altLang="zh-CN" u="sng" dirty="0"/>
                  <a:t>: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It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is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a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#P-complete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to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count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the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number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of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all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maximal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common</a:t>
                </a:r>
                <a:r>
                  <a:rPr kumimoji="1" lang="zh-CN" altLang="en-US" u="sng" dirty="0"/>
                  <a:t> </a:t>
                </a:r>
                <a:r>
                  <a:rPr kumimoji="1" lang="en-US" altLang="zh-CN" u="sng" dirty="0"/>
                  <a:t>subsequences.</a:t>
                </a:r>
                <a:endParaRPr kumimoji="1" lang="zh-CN" altLang="en-US" u="sng" dirty="0"/>
              </a:p>
              <a:p>
                <a:endParaRPr kumimoji="1" lang="zh-CN" altLang="en-US" dirty="0" smtClean="0"/>
              </a:p>
              <a:p>
                <a:endParaRPr kumimoji="1" lang="zh-CN" altLang="en-US" dirty="0" smtClean="0"/>
              </a:p>
              <a:p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4843463"/>
              </a:xfrm>
              <a:blipFill rotWithShape="0">
                <a:blip r:embed="rId2"/>
                <a:stretch>
                  <a:fillRect l="-928" t="-3275" b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1" y="1146888"/>
            <a:ext cx="4159250" cy="26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526"/>
          </a:xfrm>
        </p:spPr>
        <p:txBody>
          <a:bodyPr>
            <a:normAutofit fontScale="90000"/>
          </a:bodyPr>
          <a:lstStyle/>
          <a:p>
            <a:r>
              <a:rPr kumimoji="1" lang="en-US" altLang="zh-CN" smtClean="0"/>
              <a:t>compressed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index-mathematic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33652"/>
                <a:ext cx="10515600" cy="560190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only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divisors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dirty="0" smtClean="0"/>
                  <a:t>&gt;1)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r>
                  <a:rPr kumimoji="1" lang="en-US" altLang="zh-CN" dirty="0" smtClean="0"/>
                  <a:t>Every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positive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either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expressed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product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several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factorization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unique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with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order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standard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form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factorization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distinct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called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i="1" dirty="0" smtClean="0"/>
                  <a:t>multiplicity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</a:p>
              <a:p>
                <a:endParaRPr kumimoji="1" lang="zh-CN" altLang="en-US" dirty="0"/>
              </a:p>
              <a:p>
                <a:r>
                  <a:rPr kumimoji="1" lang="en-US" altLang="zh-CN" dirty="0" smtClean="0"/>
                  <a:t>Give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two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great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common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divisor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cd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</a:rPr>
                      <m:t>𝑏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E.g.,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7=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504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7</m:t>
                    </m:r>
                  </m:oMath>
                </a14:m>
                <a:r>
                  <a:rPr kumimoji="1" lang="zh-CN" alt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11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=924,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cd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7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=84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cd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is-IS" altLang="zh-CN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33652"/>
                <a:ext cx="10515600" cy="5601901"/>
              </a:xfrm>
              <a:blipFill rotWithShape="0">
                <a:blip r:embed="rId2"/>
                <a:stretch>
                  <a:fillRect l="-1043" t="-1741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06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compressed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index-example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={2,3,5,7}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3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5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7</m:t>
                    </m:r>
                  </m:oMath>
                </a14:m>
                <a:r>
                  <a:rPr kumimoji="1" lang="en-US" altLang="zh-CN" dirty="0" smtClean="0"/>
                  <a:t>=35,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gcd(a,b)=1.</a:t>
                </a:r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=1100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0011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=0000=1.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bits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block.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={10</a:t>
                </a:r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 ,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</m:oMath>
                </a14:m>
                <a:r>
                  <a:rPr kumimoji="1" lang="en-US" altLang="zh-CN" dirty="0" smtClean="0"/>
                  <a:t>}</a:t>
                </a:r>
                <a:r>
                  <a:rPr kumimoji="1" lang="en-US" altLang="zh-CN" dirty="0"/>
                  <a:t>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={gcd(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dirty="0" smtClean="0"/>
                  <a:t>)|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𝑛𝑢𝑚𝑏𝑒𝑟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𝑜𝑓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𝑏𝑙𝑜𝑐𝑘𝑠</m:t>
                    </m:r>
                  </m:oMath>
                </a14:m>
                <a:r>
                  <a:rPr kumimoji="1" lang="en-US" altLang="zh-CN" dirty="0" smtClean="0"/>
                  <a:t>}.</a:t>
                </a:r>
                <a:endParaRPr kumimoji="1" lang="zh-CN" altLang="en-US" dirty="0"/>
              </a:p>
              <a:p>
                <a:endParaRPr kumimoji="1" lang="zh-CN" altLang="en-US" dirty="0" smtClean="0"/>
              </a:p>
              <a:p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G={2,3,5,7},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t</a:t>
                </a:r>
                <a:r>
                  <a:rPr kumimoji="1" lang="en-US" altLang="zh-CN" dirty="0" smtClean="0"/>
                  <a:t>hen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gcd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a,b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has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kumimoji="1" lang="en-US" altLang="zh-CN" dirty="0" smtClean="0"/>
                  <a:t>=128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types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which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pre-computed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stored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table.</a:t>
                </a:r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57236" cy="779463"/>
          </a:xfrm>
        </p:spPr>
        <p:txBody>
          <a:bodyPr/>
          <a:lstStyle/>
          <a:p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4045" y="855475"/>
            <a:ext cx="6843801" cy="51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879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Problem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definition</a:t>
            </a: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9"/>
                <a:ext cx="10515600" cy="5047959"/>
              </a:xfrm>
            </p:spPr>
            <p:txBody>
              <a:bodyPr/>
              <a:lstStyle/>
              <a:p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Given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profiled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graph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G,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profile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tree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T,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one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query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node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G,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find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communities,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each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which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subgraph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satisfying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following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properties:</a:t>
                </a: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Connectivity: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connected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kumimoji="1" lang="zh-CN" alt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G;</a:t>
                </a: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Structure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cohesiveness: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k-core;</a:t>
                </a:r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kumimoji="1" lang="en-US" altLang="zh-CN" dirty="0" smtClean="0">
                    <a:solidFill>
                      <a:srgbClr val="FF0000"/>
                    </a:solidFill>
                  </a:rPr>
                  <a:t>S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emantic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cohesiveness: all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vertices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share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maximal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common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induced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rooted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 err="1">
                    <a:solidFill>
                      <a:srgbClr val="FF0000"/>
                    </a:solidFill>
                  </a:rPr>
                  <a:t>subtree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q;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9"/>
                <a:ext cx="10515600" cy="5047959"/>
              </a:xfrm>
              <a:blipFill rotWithShape="0">
                <a:blip r:embed="rId2"/>
                <a:stretch>
                  <a:fillRect l="-1043" t="-2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73" y="4196085"/>
            <a:ext cx="3602876" cy="2046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6085"/>
            <a:ext cx="3514604" cy="201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472" y="4626043"/>
            <a:ext cx="2948554" cy="11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25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Transformation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6327"/>
                <a:ext cx="10787743" cy="5010636"/>
              </a:xfrm>
            </p:spPr>
            <p:txBody>
              <a:bodyPr/>
              <a:lstStyle/>
              <a:p>
                <a:pPr marL="342900" lvl="1" indent="-342900">
                  <a:spcBef>
                    <a:spcPts val="1000"/>
                  </a:spcBef>
                </a:pPr>
                <a:r>
                  <a:rPr kumimoji="1" lang="en-US" altLang="zh-CN" dirty="0" smtClean="0">
                    <a:solidFill>
                      <a:srgbClr val="FF0000"/>
                    </a:solidFill>
                  </a:rPr>
                  <a:t>Semantic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cohesiveness: all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vertices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share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maximal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common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induced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rooted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 err="1">
                    <a:solidFill>
                      <a:srgbClr val="FF0000"/>
                    </a:solidFill>
                  </a:rPr>
                  <a:t>subtree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q</a:t>
                </a:r>
                <a:r>
                  <a:rPr kumimoji="1" lang="en-US" altLang="zh-CN" dirty="0" smtClean="0">
                    <a:solidFill>
                      <a:srgbClr val="FF0000"/>
                    </a:solidFill>
                  </a:rPr>
                  <a:t>;</a:t>
                </a:r>
                <a:endParaRPr kumimoji="1" lang="zh-CN" altLang="en-US" dirty="0" smtClean="0">
                  <a:solidFill>
                    <a:srgbClr val="FF0000"/>
                  </a:solidFill>
                </a:endParaRPr>
              </a:p>
              <a:p>
                <a:pPr marL="342900" lvl="1" indent="-342900">
                  <a:spcBef>
                    <a:spcPts val="1000"/>
                  </a:spcBef>
                </a:pPr>
                <a:endParaRPr kumimoji="1" lang="zh-CN" altLang="en-US" dirty="0">
                  <a:solidFill>
                    <a:srgbClr val="FF0000"/>
                  </a:solidFill>
                </a:endParaRPr>
              </a:p>
              <a:p>
                <a:pPr marL="342900" lvl="1" indent="-342900">
                  <a:spcBef>
                    <a:spcPts val="1000"/>
                  </a:spcBef>
                </a:pPr>
                <a:r>
                  <a:rPr kumimoji="1" lang="en-US" altLang="zh-CN" dirty="0" smtClean="0"/>
                  <a:t>Mining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common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subtree</a:t>
                </a:r>
                <a:r>
                  <a:rPr kumimoji="1" lang="zh-CN" altLang="en-US" dirty="0" smtClean="0"/>
                  <a:t>               </a:t>
                </a:r>
                <a:r>
                  <a:rPr kumimoji="1" lang="en-US" altLang="zh-CN" dirty="0" smtClean="0"/>
                  <a:t>mining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common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</a:t>
                </a:r>
                <a:endParaRPr kumimoji="1" lang="zh-CN" altLang="en-US" dirty="0" smtClean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dirty="0" smtClean="0"/>
                  <a:t>                   </a:t>
                </a:r>
                <a:r>
                  <a:rPr kumimoji="1" lang="en-US" altLang="zh-CN" dirty="0" smtClean="0"/>
                  <a:t>mining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frequent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subsequence:</a:t>
                </a:r>
                <a:endParaRPr kumimoji="1" lang="zh-CN" altLang="en-US" dirty="0" smtClean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(1)</a:t>
                </a:r>
                <a:r>
                  <a:rPr kumimoji="1" lang="en-US" altLang="zh-CN" dirty="0"/>
                  <a:t> </a:t>
                </a:r>
                <a:r>
                  <a:rPr kumimoji="1" lang="en-US" altLang="zh-CN" dirty="0" err="1" smtClean="0"/>
                  <a:t>min_sup</a:t>
                </a:r>
                <a:r>
                  <a:rPr kumimoji="1" lang="en-US" altLang="zh-CN" dirty="0" smtClean="0"/>
                  <a:t>=k+1</a:t>
                </a:r>
                <a:r>
                  <a:rPr kumimoji="1" lang="zh-CN" altLang="en-US" dirty="0" smtClean="0"/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(2)subsequence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query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vertex’s.</a:t>
                </a:r>
                <a:r>
                  <a:rPr kumimoji="1" lang="zh-CN" altLang="en-US" dirty="0" smtClean="0"/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kumimoji="1" lang="zh-CN" altLang="en-US" dirty="0" smtClean="0"/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6327"/>
                <a:ext cx="10787743" cy="5010636"/>
              </a:xfrm>
              <a:blipFill rotWithShape="0">
                <a:blip r:embed="rId2"/>
                <a:stretch>
                  <a:fillRect l="-847" t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右箭头 3"/>
          <p:cNvSpPr/>
          <p:nvPr/>
        </p:nvSpPr>
        <p:spPr>
          <a:xfrm>
            <a:off x="5486387" y="2611109"/>
            <a:ext cx="891822" cy="1016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/>
          <p:cNvSpPr/>
          <p:nvPr/>
        </p:nvSpPr>
        <p:spPr>
          <a:xfrm>
            <a:off x="1231629" y="3058978"/>
            <a:ext cx="891822" cy="1016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5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Hardness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159" y="1278294"/>
            <a:ext cx="11178073" cy="4898669"/>
          </a:xfrm>
        </p:spPr>
        <p:txBody>
          <a:bodyPr/>
          <a:lstStyle/>
          <a:p>
            <a:endParaRPr kumimoji="1" lang="zh-CN" altLang="en-US" dirty="0" smtClean="0"/>
          </a:p>
          <a:p>
            <a:r>
              <a:rPr kumimoji="1" lang="en-US" altLang="zh-CN" dirty="0" smtClean="0"/>
              <a:t>“If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#P-complete[3]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#P-hard,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associated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enumerating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NP-hard.”[1,2]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</a:t>
            </a:r>
            <a:r>
              <a:rPr kumimoji="1" lang="en-US" altLang="zh-CN" dirty="0" smtClean="0"/>
              <a:t>P-</a:t>
            </a:r>
            <a:r>
              <a:rPr kumimoji="1" lang="en-US" altLang="zh-CN" dirty="0" smtClean="0"/>
              <a:t>hard</a:t>
            </a:r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7159" y="6037106"/>
            <a:ext cx="111034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222222"/>
                </a:solidFill>
                <a:latin typeface="Arial" charset="0"/>
              </a:rPr>
              <a:t>[1].Michael </a:t>
            </a:r>
            <a:r>
              <a:rPr lang="en-US" altLang="zh-CN" sz="1400" dirty="0">
                <a:solidFill>
                  <a:srgbClr val="222222"/>
                </a:solidFill>
                <a:latin typeface="Arial" charset="0"/>
              </a:rPr>
              <a:t>R G, David S J. Computers and intractability: a guide to the theory of NP-completeness[J]. WH Free. Co., San Fr, 1979: 90-91</a:t>
            </a:r>
            <a:r>
              <a:rPr lang="en-US" altLang="zh-CN" sz="1400" dirty="0" smtClean="0">
                <a:solidFill>
                  <a:srgbClr val="222222"/>
                </a:solidFill>
                <a:latin typeface="Arial" charset="0"/>
              </a:rPr>
              <a:t>.</a:t>
            </a:r>
            <a:endParaRPr lang="zh-CN" altLang="en-US" sz="1400" dirty="0" smtClean="0">
              <a:solidFill>
                <a:srgbClr val="222222"/>
              </a:solidFill>
              <a:latin typeface="Arial" charset="0"/>
            </a:endParaRPr>
          </a:p>
          <a:p>
            <a:r>
              <a:rPr lang="en-US" altLang="zh-CN" sz="1400" dirty="0" smtClean="0"/>
              <a:t>[2].Papadimitriou </a:t>
            </a:r>
            <a:r>
              <a:rPr lang="en-US" altLang="zh-CN" sz="1400" dirty="0"/>
              <a:t>C H. Computational complexity[M]. John Wiley and Sons Ltd., 2003</a:t>
            </a:r>
            <a:r>
              <a:rPr lang="en-US" altLang="zh-CN" sz="1400" dirty="0" smtClean="0"/>
              <a:t>.</a:t>
            </a:r>
            <a:endParaRPr lang="zh-CN" altLang="en-US" sz="1400" dirty="0" smtClean="0"/>
          </a:p>
          <a:p>
            <a:r>
              <a:rPr lang="en-US" altLang="zh-CN" sz="1400" dirty="0" smtClean="0"/>
              <a:t>[3].Valiant </a:t>
            </a:r>
            <a:r>
              <a:rPr lang="en-US" altLang="zh-CN" sz="1400" dirty="0"/>
              <a:t>L G. The complexity of computing the permanent[J]. Theoretical computer science, 1979, 8(2): 189-201.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696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57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Bipartite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8335"/>
                <a:ext cx="10515600" cy="50386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𝑈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𝑈</m:t>
                    </m:r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two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disjoint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vertex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sets,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represent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edges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between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two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vertices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𝑈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</a:p>
              <a:p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clique: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𝐺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𝑈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𝐸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edge</a:t>
                </a:r>
                <a:r>
                  <a:rPr kumimoji="1" lang="zh-CN" altLang="en-US" dirty="0" smtClean="0"/>
                  <a:t> </a:t>
                </a:r>
              </a:p>
              <a:p>
                <a:pPr marL="0" indent="0">
                  <a:buNone/>
                </a:pPr>
                <a:r>
                  <a:rPr kumimoji="1" lang="en-US" altLang="zh-CN" dirty="0" smtClean="0"/>
                  <a:t>Between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every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pair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vertices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𝑈</m:t>
                    </m:r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clique.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clique.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r>
                  <a:rPr kumimoji="1" lang="en-US" altLang="zh-CN" dirty="0" smtClean="0"/>
                  <a:t>“The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problem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counting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number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cliques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given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graph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#P-complete”.[1]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8335"/>
                <a:ext cx="10515600" cy="5038628"/>
              </a:xfrm>
              <a:blipFill rotWithShape="0">
                <a:blip r:embed="rId2"/>
                <a:stretch>
                  <a:fillRect l="-1217" t="-2058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184" y="2964969"/>
            <a:ext cx="2376196" cy="21567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0857" y="6242925"/>
            <a:ext cx="10450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rgbClr val="222222"/>
                </a:solidFill>
                <a:latin typeface="Arial" charset="0"/>
              </a:rPr>
              <a:t>[1]</a:t>
            </a:r>
            <a:r>
              <a:rPr lang="en-US" altLang="zh-CN" sz="1200" dirty="0" err="1" smtClean="0">
                <a:solidFill>
                  <a:srgbClr val="222222"/>
                </a:solidFill>
                <a:latin typeface="Arial" charset="0"/>
              </a:rPr>
              <a:t>Provan</a:t>
            </a:r>
            <a:r>
              <a:rPr lang="en-US" altLang="zh-CN" sz="1200" dirty="0" smtClean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Arial" charset="0"/>
              </a:rPr>
              <a:t>J S, Ball M O. The complexity of counting cuts and of computing the probability that a graph is connected[J]. SIAM Journal on Computing, 1983, 12(4): 777-788.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84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7"/>
          </a:xfrm>
        </p:spPr>
        <p:txBody>
          <a:bodyPr/>
          <a:lstStyle/>
          <a:p>
            <a:r>
              <a:rPr kumimoji="1" lang="en-US" altLang="zh-CN" dirty="0" smtClean="0"/>
              <a:t>Cont.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3567"/>
                <a:ext cx="11011678" cy="4693396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Let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S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represents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items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P-trees.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𝑈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,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⋯,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represents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users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endParaRPr kumimoji="1" lang="zh-CN" altLang="en-US" dirty="0" smtClean="0"/>
              </a:p>
              <a:p>
                <a:r>
                  <a:rPr kumimoji="1" lang="en-US" altLang="zh-CN" dirty="0" smtClean="0"/>
                  <a:t>mining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subsequences</a:t>
                </a:r>
                <a:r>
                  <a:rPr kumimoji="1" lang="zh-CN" altLang="en-US" dirty="0" smtClean="0"/>
                  <a:t> </a:t>
                </a:r>
              </a:p>
              <a:p>
                <a:pPr marL="0" indent="0">
                  <a:buNone/>
                </a:pPr>
                <a:r>
                  <a:rPr kumimoji="1" lang="zh-CN" altLang="en-US" dirty="0" smtClean="0"/>
                  <a:t>   </a:t>
                </a:r>
                <a:r>
                  <a:rPr kumimoji="1" lang="en-US" altLang="zh-CN" dirty="0" smtClean="0"/>
                  <a:t>mining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bipartite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cliques.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r>
                  <a:rPr kumimoji="1" lang="en-US" altLang="zh-CN" dirty="0" smtClean="0"/>
                  <a:t>However,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“common”(frequency)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has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not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included.</a:t>
                </a:r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3567"/>
                <a:ext cx="11011678" cy="4693396"/>
              </a:xfrm>
              <a:blipFill rotWithShape="0">
                <a:blip r:embed="rId2"/>
                <a:stretch>
                  <a:fillRect l="-997" t="-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16" y="2239347"/>
            <a:ext cx="3327784" cy="1796852"/>
          </a:xfrm>
          <a:prstGeom prst="rect">
            <a:avLst/>
          </a:prstGeom>
        </p:spPr>
      </p:pic>
      <p:sp>
        <p:nvSpPr>
          <p:cNvPr id="6" name="左右箭头 5"/>
          <p:cNvSpPr/>
          <p:nvPr/>
        </p:nvSpPr>
        <p:spPr>
          <a:xfrm>
            <a:off x="5798227" y="3086973"/>
            <a:ext cx="891822" cy="1016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3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96955"/>
                <a:ext cx="11058331" cy="488000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Let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denote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frequent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whose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support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r>
                  <a:rPr kumimoji="1" lang="en-US" altLang="zh-CN" dirty="0"/>
                  <a:t>Let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denote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maximal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frequent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subsequences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whose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support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no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less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than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endParaRPr kumimoji="1" lang="zh-CN" altLang="en-US" dirty="0" smtClean="0"/>
              </a:p>
              <a:p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mining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maximal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subsequences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  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mining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all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maximal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bipartite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cliques.</a:t>
                </a:r>
                <a:endParaRPr kumimoji="1" lang="zh-CN" altLang="en-US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all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maximal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bipartite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cliques</a:t>
                </a:r>
                <a:r>
                  <a:rPr kumimoji="1"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are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𝑚𝑎𝑥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</m:e>
                    </m:nary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Corollary: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problem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counting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number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𝑚𝑎𝑥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#P-complete.</a:t>
                </a: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96955"/>
                <a:ext cx="11058331" cy="4880008"/>
              </a:xfrm>
              <a:blipFill rotWithShape="0">
                <a:blip r:embed="rId2"/>
                <a:stretch>
                  <a:fillRect l="-937" t="-2125" r="-1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7"/>
          </a:xfrm>
        </p:spPr>
        <p:txBody>
          <a:bodyPr/>
          <a:lstStyle/>
          <a:p>
            <a:r>
              <a:rPr kumimoji="1" lang="en-US" altLang="zh-CN" dirty="0" smtClean="0"/>
              <a:t>Cont.</a:t>
            </a:r>
            <a:endParaRPr kumimoji="1" lang="zh-CN" altLang="en-US" dirty="0"/>
          </a:p>
        </p:txBody>
      </p:sp>
      <p:sp>
        <p:nvSpPr>
          <p:cNvPr id="5" name="左右箭头 4"/>
          <p:cNvSpPr/>
          <p:nvPr/>
        </p:nvSpPr>
        <p:spPr>
          <a:xfrm>
            <a:off x="5650089" y="3814759"/>
            <a:ext cx="891822" cy="101600"/>
          </a:xfrm>
          <a:prstGeom prst="left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18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Cont.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6368"/>
                <a:ext cx="10515600" cy="5150595"/>
              </a:xfrm>
            </p:spPr>
            <p:txBody>
              <a:bodyPr/>
              <a:lstStyle/>
              <a:p>
                <a:r>
                  <a:rPr kumimoji="1" lang="en-US" altLang="zh-CN" u="sng" dirty="0" smtClean="0"/>
                  <a:t>Lemma: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It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is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a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smtClean="0"/>
                  <a:t>#</a:t>
                </a:r>
                <a:r>
                  <a:rPr kumimoji="1" lang="en-US" altLang="zh-CN" u="sng" smtClean="0"/>
                  <a:t>P-</a:t>
                </a:r>
                <a:r>
                  <a:rPr kumimoji="1" lang="en-US" altLang="zh-CN" u="sng" smtClean="0"/>
                  <a:t>hard</a:t>
                </a:r>
                <a:r>
                  <a:rPr kumimoji="1" lang="zh-CN" altLang="en-US" u="sng" smtClean="0"/>
                  <a:t> </a:t>
                </a:r>
                <a:r>
                  <a:rPr kumimoji="1" lang="en-US" altLang="zh-CN" u="sng" dirty="0" smtClean="0"/>
                  <a:t>to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count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the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number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of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all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maximal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common</a:t>
                </a:r>
                <a:r>
                  <a:rPr kumimoji="1" lang="zh-CN" altLang="en-US" u="sng" dirty="0" smtClean="0"/>
                  <a:t> </a:t>
                </a:r>
                <a:r>
                  <a:rPr kumimoji="1" lang="en-US" altLang="zh-CN" u="sng" dirty="0" smtClean="0"/>
                  <a:t>subsequences.</a:t>
                </a:r>
                <a:endParaRPr kumimoji="1" lang="zh-CN" altLang="en-US" u="sng" dirty="0" smtClean="0"/>
              </a:p>
              <a:p>
                <a:endParaRPr kumimoji="1" lang="zh-CN" altLang="en-US" dirty="0"/>
              </a:p>
              <a:p>
                <a:r>
                  <a:rPr kumimoji="1" lang="en-US" altLang="zh-CN" dirty="0" smtClean="0"/>
                  <a:t>Proposition: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𝑚𝑎𝑥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</m:e>
                    </m:nary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endParaRPr kumimoji="1"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Our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target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to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create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new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database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|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has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equation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with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𝑚𝑎𝑥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</m:e>
                    </m:nary>
                  </m:oMath>
                </a14:m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Then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can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reduce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Corollary</a:t>
                </a:r>
                <a:r>
                  <a:rPr kumimoji="1" lang="zh-CN" altLang="en-US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to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lemma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prove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counting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maximal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common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subsequences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is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at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least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</a:t>
                </a:r>
                <a:r>
                  <a:rPr kumimoji="1"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kumimoji="1" lang="en-US" altLang="zh-CN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Corollary.</a:t>
                </a:r>
                <a:endParaRPr kumimoji="1" lang="zh-CN" altLang="en-US" i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kumimoji="1"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6368"/>
                <a:ext cx="10515600" cy="5150595"/>
              </a:xfrm>
              <a:blipFill rotWithShape="0">
                <a:blip r:embed="rId2"/>
                <a:stretch>
                  <a:fillRect l="-1043" t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59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</p:spPr>
        <p:txBody>
          <a:bodyPr/>
          <a:lstStyle/>
          <a:p>
            <a:r>
              <a:rPr kumimoji="1" lang="en-US" altLang="zh-CN" dirty="0" smtClean="0"/>
              <a:t>Matrix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representation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8963"/>
                <a:ext cx="10515600" cy="4908000"/>
              </a:xfrm>
            </p:spPr>
            <p:txBody>
              <a:bodyPr/>
              <a:lstStyle/>
              <a:p>
                <a:endParaRPr kumimoji="1" lang="zh-CN" alt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zh-CN" alt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𝑢𝑝𝑝𝑒𝑟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induced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query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Vertex+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kumimoji="1" lang="en-US" altLang="zh-CN" dirty="0" smtClean="0"/>
                  <a:t>;</a:t>
                </a:r>
                <a:endParaRPr kumimoji="1" lang="zh-CN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𝑙𝑜𝑤𝑒𝑟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+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-{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};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8963"/>
                <a:ext cx="10515600" cy="4908000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68" y="928246"/>
            <a:ext cx="2254531" cy="1643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277" y="1018404"/>
            <a:ext cx="2709376" cy="146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0121"/>
            <a:ext cx="6079412" cy="36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383</Words>
  <Application>Microsoft Macintosh PowerPoint</Application>
  <PresentationFormat>宽屏</PresentationFormat>
  <Paragraphs>113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Cambria Math</vt:lpstr>
      <vt:lpstr>Mangal</vt:lpstr>
      <vt:lpstr>宋体</vt:lpstr>
      <vt:lpstr>Arial</vt:lpstr>
      <vt:lpstr>Office 主题</vt:lpstr>
      <vt:lpstr>Hardness and compressed index</vt:lpstr>
      <vt:lpstr>Problem definition</vt:lpstr>
      <vt:lpstr>Transformation from tree to sequence  </vt:lpstr>
      <vt:lpstr>Hardness of mining all frequent subsequences </vt:lpstr>
      <vt:lpstr>Bipartite graph</vt:lpstr>
      <vt:lpstr>Cont.</vt:lpstr>
      <vt:lpstr>Cont.</vt:lpstr>
      <vt:lpstr>Cont.</vt:lpstr>
      <vt:lpstr>Matrix representation</vt:lpstr>
      <vt:lpstr>PowerPoint 演示文稿</vt:lpstr>
      <vt:lpstr>proof</vt:lpstr>
      <vt:lpstr>Conclusion</vt:lpstr>
      <vt:lpstr>Reduction </vt:lpstr>
      <vt:lpstr>compressed index-mathematic preliminary</vt:lpstr>
      <vt:lpstr>compressed index-example</vt:lpstr>
      <vt:lpstr>Index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indexes</dc:title>
  <dc:creator>ykai1238</dc:creator>
  <cp:lastModifiedBy>ykai1238</cp:lastModifiedBy>
  <cp:revision>68</cp:revision>
  <cp:lastPrinted>2017-06-19T07:07:47Z</cp:lastPrinted>
  <dcterms:created xsi:type="dcterms:W3CDTF">2017-06-19T05:38:10Z</dcterms:created>
  <dcterms:modified xsi:type="dcterms:W3CDTF">2017-06-26T10:27:27Z</dcterms:modified>
</cp:coreProperties>
</file>